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0" r:id="rId3"/>
    <p:sldId id="261" r:id="rId4"/>
    <p:sldId id="262" r:id="rId5"/>
    <p:sldId id="264" r:id="rId6"/>
    <p:sldId id="265" r:id="rId7"/>
    <p:sldId id="266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4" r:id="rId16"/>
    <p:sldId id="27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10/27/2021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scoutsbergrakkers/" TargetMode="External"/><Relationship Id="rId2" Type="http://schemas.openxmlformats.org/officeDocument/2006/relationships/hyperlink" Target="https://www.facebook.com/bergrakker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hyperlink" Target="https://bergrakkers.be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groepsploeg@bergrakkers.be" TargetMode="External"/><Relationship Id="rId2" Type="http://schemas.openxmlformats.org/officeDocument/2006/relationships/hyperlink" Target="mailto:kapoenen@bergrakkers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ergrakkers.be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ergrakkers.be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ergrakkers.be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B82708-2FEB-40F6-BB71-421EF84E0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4362" y="1860444"/>
            <a:ext cx="9068586" cy="2590800"/>
          </a:xfrm>
        </p:spPr>
        <p:txBody>
          <a:bodyPr/>
          <a:lstStyle/>
          <a:p>
            <a:r>
              <a:rPr lang="nl-BE" dirty="0"/>
              <a:t>Kapoenen scouts Bergrakkers </a:t>
            </a:r>
            <a:br>
              <a:rPr lang="nl-BE" dirty="0"/>
            </a:br>
            <a:r>
              <a:rPr lang="nl-BE" dirty="0"/>
              <a:t>Infomoment 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A5AE096-78EC-4122-91DE-0F8E9E0DB9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39118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790113" y="852257"/>
            <a:ext cx="1016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b="1" dirty="0"/>
              <a:t>Nog enkele belangrijke data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DC36D0D-C596-4FAB-9F76-99F208110D2E}"/>
              </a:ext>
            </a:extLst>
          </p:cNvPr>
          <p:cNvSpPr txBox="1"/>
          <p:nvPr/>
        </p:nvSpPr>
        <p:spPr>
          <a:xfrm>
            <a:off x="790113" y="1802167"/>
            <a:ext cx="10972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b="1" dirty="0"/>
              <a:t>Quiz: 12/11/2021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b="1" dirty="0"/>
              <a:t>Christus Koning: 20/11/2021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b="1" dirty="0"/>
              <a:t>Sintvergadering: 04/12/2021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b="1" dirty="0"/>
              <a:t>Kerstvergadering: 17/12/2021 (Let op: Dit is een vrijdagavond)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b="1" dirty="0"/>
              <a:t>Restodagen: 18-19 en 20 februari 2022</a:t>
            </a:r>
          </a:p>
          <a:p>
            <a:endParaRPr lang="nl-B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b="1" dirty="0"/>
              <a:t>Dirty Disco: 23/04/2022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b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b="1" dirty="0"/>
              <a:t>Bergrakkers Family Day: 14/05/2022</a:t>
            </a:r>
          </a:p>
        </p:txBody>
      </p:sp>
    </p:spTree>
    <p:extLst>
      <p:ext uri="{BB962C8B-B14F-4D97-AF65-F5344CB8AC3E}">
        <p14:creationId xmlns:p14="http://schemas.microsoft.com/office/powerpoint/2010/main" val="426522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kan het volgende bevatten: een of meer mensen, staande mensen, kind en buiten">
            <a:extLst>
              <a:ext uri="{FF2B5EF4-FFF2-40B4-BE49-F238E27FC236}">
                <a16:creationId xmlns:a16="http://schemas.microsoft.com/office/drawing/2014/main" id="{C812D5FC-665D-4D99-B9B1-8E07AE4F8F1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497" y="1413549"/>
            <a:ext cx="6880072" cy="3870040"/>
          </a:xfrm>
          <a:prstGeom prst="rect">
            <a:avLst/>
          </a:prstGeom>
          <a:noFill/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643433" y="643464"/>
            <a:ext cx="2888344" cy="142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+mj-lt"/>
              </a:rPr>
              <a:t>Bergrakkers Family Day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DFCDED4-3C09-45D8-909A-BD261A920FA6}"/>
              </a:ext>
            </a:extLst>
          </p:cNvPr>
          <p:cNvSpPr txBox="1"/>
          <p:nvPr/>
        </p:nvSpPr>
        <p:spPr>
          <a:xfrm>
            <a:off x="643337" y="2184036"/>
            <a:ext cx="2888439" cy="3869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 dirty="0" err="1">
                <a:solidFill>
                  <a:srgbClr val="FFFFFF"/>
                </a:solidFill>
              </a:rPr>
              <a:t>Spelen</a:t>
            </a:r>
            <a:r>
              <a:rPr lang="en-US" sz="1600" dirty="0">
                <a:solidFill>
                  <a:srgbClr val="FFFFFF"/>
                </a:solidFill>
              </a:rPr>
              <a:t> met het hele </a:t>
            </a:r>
            <a:r>
              <a:rPr lang="en-US" sz="1600" dirty="0" err="1">
                <a:solidFill>
                  <a:srgbClr val="FFFFFF"/>
                </a:solidFill>
              </a:rPr>
              <a:t>gezin</a:t>
            </a:r>
            <a:r>
              <a:rPr lang="en-US" sz="1600" dirty="0">
                <a:solidFill>
                  <a:srgbClr val="FFFFFF"/>
                </a:solidFill>
              </a:rPr>
              <a:t> 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 dirty="0">
                <a:solidFill>
                  <a:srgbClr val="FFFFFF"/>
                </a:solidFill>
              </a:rPr>
              <a:t>14/05/2022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 dirty="0">
                <a:solidFill>
                  <a:srgbClr val="FFFFFF"/>
                </a:solidFill>
              </a:rPr>
              <a:t>14h00-17h00</a:t>
            </a:r>
          </a:p>
        </p:txBody>
      </p:sp>
    </p:spTree>
    <p:extLst>
      <p:ext uri="{BB962C8B-B14F-4D97-AF65-F5344CB8AC3E}">
        <p14:creationId xmlns:p14="http://schemas.microsoft.com/office/powerpoint/2010/main" val="375070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3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kan het volgende bevatten: 6 mensen, lachende mensen">
            <a:extLst>
              <a:ext uri="{FF2B5EF4-FFF2-40B4-BE49-F238E27FC236}">
                <a16:creationId xmlns:a16="http://schemas.microsoft.com/office/drawing/2014/main" id="{59545A56-0514-4E7B-83D6-E02A2CCB962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6937" y="1357832"/>
            <a:ext cx="6880072" cy="4592448"/>
          </a:xfrm>
          <a:prstGeom prst="rect">
            <a:avLst/>
          </a:prstGeom>
          <a:noFill/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643433" y="643464"/>
            <a:ext cx="2888344" cy="142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+mj-lt"/>
              </a:rPr>
              <a:t>Frisco Disco 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0FF1A4C-76D9-42A7-BCD0-15F335408365}"/>
              </a:ext>
            </a:extLst>
          </p:cNvPr>
          <p:cNvSpPr txBox="1"/>
          <p:nvPr/>
        </p:nvSpPr>
        <p:spPr>
          <a:xfrm>
            <a:off x="643337" y="2184036"/>
            <a:ext cx="2888439" cy="3869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 dirty="0" err="1">
                <a:solidFill>
                  <a:srgbClr val="FFFFFF"/>
                </a:solidFill>
              </a:rPr>
              <a:t>Kinderfuif</a:t>
            </a:r>
            <a:endParaRPr lang="en-US" sz="1600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 dirty="0">
                <a:solidFill>
                  <a:srgbClr val="FFFFFF"/>
                </a:solidFill>
              </a:rPr>
              <a:t>23/04/2022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 dirty="0">
                <a:solidFill>
                  <a:srgbClr val="FFFFFF"/>
                </a:solidFill>
              </a:rPr>
              <a:t>17h30-19h00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 dirty="0" err="1">
                <a:solidFill>
                  <a:srgbClr val="FFFFFF"/>
                </a:solidFill>
              </a:rPr>
              <a:t>Manège</a:t>
            </a:r>
            <a:endParaRPr lang="en-US" sz="1600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 dirty="0">
              <a:solidFill>
                <a:srgbClr val="FFFFFF"/>
              </a:solidFill>
            </a:endParaRPr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91">
            <a:extLst>
              <a:ext uri="{FF2B5EF4-FFF2-40B4-BE49-F238E27FC236}">
                <a16:creationId xmlns:a16="http://schemas.microsoft.com/office/drawing/2014/main" id="{564F8226-C263-4D73-84E6-6774B7FEC0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031" name="Rectangle 192">
            <a:extLst>
              <a:ext uri="{FF2B5EF4-FFF2-40B4-BE49-F238E27FC236}">
                <a16:creationId xmlns:a16="http://schemas.microsoft.com/office/drawing/2014/main" id="{32742A5F-E0E4-49B9-947A-D0158627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2" name="Rectangle 193">
            <a:extLst>
              <a:ext uri="{FF2B5EF4-FFF2-40B4-BE49-F238E27FC236}">
                <a16:creationId xmlns:a16="http://schemas.microsoft.com/office/drawing/2014/main" id="{34169D8A-49ED-4849-B778-0475EF373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6165" y="282258"/>
            <a:ext cx="5617029" cy="632381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737486" y="727626"/>
            <a:ext cx="4602152" cy="171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Kamp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E522FCC-ED28-4259-BD2A-997811152D95}"/>
              </a:ext>
            </a:extLst>
          </p:cNvPr>
          <p:cNvSpPr txBox="1"/>
          <p:nvPr/>
        </p:nvSpPr>
        <p:spPr>
          <a:xfrm>
            <a:off x="737486" y="2538919"/>
            <a:ext cx="4602152" cy="359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b="1" dirty="0"/>
              <a:t>START: </a:t>
            </a:r>
            <a:r>
              <a:rPr lang="en-US" dirty="0"/>
              <a:t>06/07/2022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b="1" dirty="0"/>
              <a:t>EINDE: </a:t>
            </a:r>
            <a:r>
              <a:rPr lang="en-US" dirty="0"/>
              <a:t>11/07/2022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b="1" dirty="0" err="1"/>
              <a:t>Speciaal</a:t>
            </a:r>
            <a:r>
              <a:rPr lang="en-US" b="1" dirty="0"/>
              <a:t> </a:t>
            </a:r>
            <a:r>
              <a:rPr lang="en-US" b="1" dirty="0" err="1"/>
              <a:t>kampboekje</a:t>
            </a:r>
            <a:r>
              <a:rPr lang="en-US" b="1" dirty="0"/>
              <a:t> </a:t>
            </a:r>
            <a:r>
              <a:rPr lang="en-US" dirty="0"/>
              <a:t>met </a:t>
            </a:r>
            <a:r>
              <a:rPr lang="en-US" dirty="0" err="1"/>
              <a:t>informatie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thema</a:t>
            </a:r>
            <a:r>
              <a:rPr lang="en-US" dirty="0"/>
              <a:t> +</a:t>
            </a:r>
            <a:r>
              <a:rPr lang="en-US" dirty="0" err="1"/>
              <a:t>inschrijving</a:t>
            </a:r>
            <a:endParaRPr lang="en-US" dirty="0"/>
          </a:p>
        </p:txBody>
      </p:sp>
      <p:sp>
        <p:nvSpPr>
          <p:cNvPr id="1033" name="Rectangle 194">
            <a:extLst>
              <a:ext uri="{FF2B5EF4-FFF2-40B4-BE49-F238E27FC236}">
                <a16:creationId xmlns:a16="http://schemas.microsoft.com/office/drawing/2014/main" id="{44BBEC7D-2853-4D0C-9239-541F862C1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15771" y="282258"/>
            <a:ext cx="1846073" cy="27808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ectangle 195">
            <a:extLst>
              <a:ext uri="{FF2B5EF4-FFF2-40B4-BE49-F238E27FC236}">
                <a16:creationId xmlns:a16="http://schemas.microsoft.com/office/drawing/2014/main" id="{2ACA3A81-3664-42EF-A8EC-40B40A51EC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3957" y="4194827"/>
            <a:ext cx="2071742" cy="24112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Afbeelding met boom, buiten, gras, persoon&#10;&#10;Automatisch gegenereerde beschrijving">
            <a:extLst>
              <a:ext uri="{FF2B5EF4-FFF2-40B4-BE49-F238E27FC236}">
                <a16:creationId xmlns:a16="http://schemas.microsoft.com/office/drawing/2014/main" id="{CE779A6F-1A41-46ED-AFBE-0523ED5BAF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0" r="7375" b="-1"/>
          <a:stretch/>
        </p:blipFill>
        <p:spPr bwMode="auto">
          <a:xfrm>
            <a:off x="8245165" y="3209731"/>
            <a:ext cx="3716680" cy="339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 met boom, grond, buiten, staand&#10;&#10;Automatisch gegenereerde beschrijving">
            <a:extLst>
              <a:ext uri="{FF2B5EF4-FFF2-40B4-BE49-F238E27FC236}">
                <a16:creationId xmlns:a16="http://schemas.microsoft.com/office/drawing/2014/main" id="{32828699-64A3-411A-9845-B627CB1A2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r="13286" b="-3"/>
          <a:stretch/>
        </p:blipFill>
        <p:spPr bwMode="auto">
          <a:xfrm>
            <a:off x="6013956" y="282258"/>
            <a:ext cx="3950144" cy="3749831"/>
          </a:xfrm>
          <a:custGeom>
            <a:avLst/>
            <a:gdLst/>
            <a:ahLst/>
            <a:cxnLst/>
            <a:rect l="l" t="t" r="r" b="b"/>
            <a:pathLst>
              <a:path w="3950144" h="3749831">
                <a:moveTo>
                  <a:pt x="0" y="0"/>
                </a:moveTo>
                <a:lnTo>
                  <a:pt x="3950144" y="0"/>
                </a:lnTo>
                <a:lnTo>
                  <a:pt x="3950144" y="2780881"/>
                </a:lnTo>
                <a:lnTo>
                  <a:pt x="2071742" y="2780881"/>
                </a:lnTo>
                <a:lnTo>
                  <a:pt x="2071742" y="3749831"/>
                </a:lnTo>
                <a:lnTo>
                  <a:pt x="0" y="374983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6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9387189" y="612843"/>
            <a:ext cx="2247091" cy="1499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solidFill>
                  <a:srgbClr val="FFFFFF"/>
                </a:solidFill>
                <a:latin typeface="+mj-lt"/>
              </a:rPr>
              <a:t>Sociale Media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DC36D0D-C596-4FAB-9F76-99F208110D2E}"/>
              </a:ext>
            </a:extLst>
          </p:cNvPr>
          <p:cNvSpPr txBox="1"/>
          <p:nvPr/>
        </p:nvSpPr>
        <p:spPr>
          <a:xfrm>
            <a:off x="9387190" y="2149813"/>
            <a:ext cx="2247090" cy="404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400" b="1" dirty="0">
                <a:solidFill>
                  <a:srgbClr val="FFFFFF"/>
                </a:solidFill>
              </a:rPr>
              <a:t>Facebook: </a:t>
            </a:r>
            <a:r>
              <a:rPr lang="en-US" sz="1400" dirty="0">
                <a:solidFill>
                  <a:srgbClr val="FFFFFF"/>
                </a:solidFill>
                <a:hlinkClick r:id="rId2"/>
              </a:rPr>
              <a:t>https://www.facebook.com/bergrakkers</a:t>
            </a:r>
            <a:endParaRPr lang="en-US" sz="1400" b="1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 b="1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400" b="1" dirty="0">
                <a:solidFill>
                  <a:srgbClr val="FFFFFF"/>
                </a:solidFill>
              </a:rPr>
              <a:t>Instagram: </a:t>
            </a:r>
            <a:r>
              <a:rPr lang="en-US" sz="1400" dirty="0">
                <a:solidFill>
                  <a:srgbClr val="FFFFFF"/>
                </a:solidFill>
                <a:hlinkClick r:id="rId3"/>
              </a:rPr>
              <a:t>https://www.instagram.com/scoutsbergrakkers/</a:t>
            </a:r>
            <a:endParaRPr lang="en-US" sz="1400" b="1" dirty="0">
              <a:solidFill>
                <a:srgbClr val="FFFFFF"/>
              </a:solidFill>
            </a:endParaRPr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 b="1" dirty="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400" b="1" dirty="0">
                <a:solidFill>
                  <a:srgbClr val="FFFFFF"/>
                </a:solidFill>
              </a:rPr>
              <a:t>Website: </a:t>
            </a:r>
            <a:r>
              <a:rPr lang="en-US" sz="1400" dirty="0">
                <a:solidFill>
                  <a:srgbClr val="FFFFFF"/>
                </a:solidFill>
                <a:hlinkClick r:id="rId4"/>
              </a:rPr>
              <a:t>https://bergrakkers.be/</a:t>
            </a:r>
            <a:endParaRPr lang="en-US" sz="1400" b="1" dirty="0">
              <a:solidFill>
                <a:srgbClr val="FFFFFF"/>
              </a:solidFill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7D1F588A-3E86-4CF8-94A1-2BD3D4D1BE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901" t="7869" r="26185" b="5502"/>
          <a:stretch/>
        </p:blipFill>
        <p:spPr>
          <a:xfrm>
            <a:off x="2121763" y="806990"/>
            <a:ext cx="5263903" cy="524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2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790113" y="852257"/>
            <a:ext cx="1016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b="1" dirty="0"/>
              <a:t>Contact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01CD2AD-B69A-4333-B3A1-B821B9967598}"/>
              </a:ext>
            </a:extLst>
          </p:cNvPr>
          <p:cNvSpPr txBox="1"/>
          <p:nvPr/>
        </p:nvSpPr>
        <p:spPr>
          <a:xfrm>
            <a:off x="656948" y="1819922"/>
            <a:ext cx="109346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/>
              <a:t>Nala (</a:t>
            </a:r>
            <a:r>
              <a:rPr lang="nl-BE" dirty="0" err="1"/>
              <a:t>Takkie</a:t>
            </a:r>
            <a:r>
              <a:rPr lang="nl-BE" dirty="0"/>
              <a:t>): 0495 46 50 54                                                                  </a:t>
            </a:r>
            <a:r>
              <a:rPr lang="nl-BE" dirty="0" err="1"/>
              <a:t>Kora</a:t>
            </a:r>
            <a:r>
              <a:rPr lang="nl-BE" dirty="0"/>
              <a:t>: 0494 47 17 88                                      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 err="1"/>
              <a:t>Bollie</a:t>
            </a:r>
            <a:r>
              <a:rPr lang="nl-BE" dirty="0"/>
              <a:t>: 0473 13 29 94                                                                               </a:t>
            </a:r>
            <a:r>
              <a:rPr lang="nl-BE" dirty="0" err="1"/>
              <a:t>Apodemus</a:t>
            </a:r>
            <a:r>
              <a:rPr lang="nl-BE" dirty="0"/>
              <a:t>: 0468 27 72 29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 err="1"/>
              <a:t>Zazoe</a:t>
            </a:r>
            <a:r>
              <a:rPr lang="nl-BE" dirty="0"/>
              <a:t>: 0483 27 09 63                                                                              </a:t>
            </a:r>
            <a:r>
              <a:rPr lang="nl-BE" dirty="0" err="1"/>
              <a:t>Lilo</a:t>
            </a:r>
            <a:r>
              <a:rPr lang="nl-BE" dirty="0"/>
              <a:t>: 0477 38 59 81                                                                               </a:t>
            </a:r>
          </a:p>
          <a:p>
            <a:endParaRPr lang="nl-B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i="1" dirty="0">
                <a:hlinkClick r:id="rId2"/>
              </a:rPr>
              <a:t> kapoenen@bergrakkers.be</a:t>
            </a:r>
            <a:endParaRPr lang="nl-BE" i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i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i="1" dirty="0">
                <a:hlinkClick r:id="rId3"/>
              </a:rPr>
              <a:t>groepsploeg@bergrakkers.be</a:t>
            </a:r>
            <a:endParaRPr lang="nl-BE" i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i="1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/>
              <a:t>Voor of na de vergadering </a:t>
            </a:r>
          </a:p>
        </p:txBody>
      </p:sp>
    </p:spTree>
    <p:extLst>
      <p:ext uri="{BB962C8B-B14F-4D97-AF65-F5344CB8AC3E}">
        <p14:creationId xmlns:p14="http://schemas.microsoft.com/office/powerpoint/2010/main" val="36562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2155CD3-83BB-4AEA-A737-FFB45BF5B9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481AC0-C94A-42B2-A337-8F2BD27B4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1044" y="374904"/>
            <a:ext cx="11409913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990ECF-0B2F-4372-9715-326BA840E4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736" y="539496"/>
            <a:ext cx="11082528" cy="577900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fbeeldingsresultaat voor kapoenen logo">
            <a:extLst>
              <a:ext uri="{FF2B5EF4-FFF2-40B4-BE49-F238E27FC236}">
                <a16:creationId xmlns:a16="http://schemas.microsoft.com/office/drawing/2014/main" id="{DE7A3A8A-BF13-48E0-A0E7-53B9F437C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1395" y="1544171"/>
            <a:ext cx="6120939" cy="4774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FB47BD69-D7EC-4482-9326-0103789A636E}"/>
              </a:ext>
            </a:extLst>
          </p:cNvPr>
          <p:cNvSpPr txBox="1"/>
          <p:nvPr/>
        </p:nvSpPr>
        <p:spPr>
          <a:xfrm>
            <a:off x="2701395" y="621792"/>
            <a:ext cx="6353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b="1" dirty="0">
                <a:solidFill>
                  <a:schemeClr val="accent1">
                    <a:lumMod val="75000"/>
                  </a:schemeClr>
                </a:solidFill>
              </a:rPr>
              <a:t>Nog vragen?</a:t>
            </a:r>
          </a:p>
        </p:txBody>
      </p:sp>
    </p:spTree>
    <p:extLst>
      <p:ext uri="{BB962C8B-B14F-4D97-AF65-F5344CB8AC3E}">
        <p14:creationId xmlns:p14="http://schemas.microsoft.com/office/powerpoint/2010/main" val="133818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>
            <a:extLst>
              <a:ext uri="{FF2B5EF4-FFF2-40B4-BE49-F238E27FC236}">
                <a16:creationId xmlns:a16="http://schemas.microsoft.com/office/drawing/2014/main" id="{1B5D6631-F74B-410E-B60D-7C97D6D77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6F300CB1-0412-47A2-BA30-07135C98E7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C1AC820A-F7A7-46F3-933A-2CCC7201D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8DAFCA3D-277C-4C06-BC17-5108F3A70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457DF47-900A-447E-9B61-2B94B7495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28372" y="1267730"/>
            <a:ext cx="1567331" cy="645295"/>
            <a:chOff x="5318306" y="1386268"/>
            <a:chExt cx="1567331" cy="645295"/>
          </a:xfrm>
        </p:grpSpPr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84772325-EEFF-4BA8-841C-29A78A2E43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D3094C5-7785-41DD-B095-217D26651E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ED3CF66E-289D-4AB8-85D9-C0B9AE18B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6" name="Rectangle 125">
            <a:extLst>
              <a:ext uri="{FF2B5EF4-FFF2-40B4-BE49-F238E27FC236}">
                <a16:creationId xmlns:a16="http://schemas.microsoft.com/office/drawing/2014/main" id="{88AD58F8-A25B-4E55-9B70-759019A69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A6FC0FAB-C447-4AF0-B2F8-1A6656A7C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3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91E7DCD7-3AC5-4E2C-8260-56291A89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75873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85C10AE8-8663-498F-85C5-BFE154BB6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1973" y="643464"/>
            <a:ext cx="4143830" cy="5566305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A32DB11C-F5A8-4100-B4A3-1363129E5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7364" y="806860"/>
            <a:ext cx="3813048" cy="523951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7957225" y="1559768"/>
            <a:ext cx="2978281" cy="31353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83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spc="-1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Wie Is Wie?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F0339A9-D08D-45A5-A337-49F061BDFE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9" b="17166"/>
          <a:stretch/>
        </p:blipFill>
        <p:spPr>
          <a:xfrm>
            <a:off x="643192" y="645106"/>
            <a:ext cx="5451627" cy="556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6" name="Rectangle 135">
            <a:extLst>
              <a:ext uri="{FF2B5EF4-FFF2-40B4-BE49-F238E27FC236}">
                <a16:creationId xmlns:a16="http://schemas.microsoft.com/office/drawing/2014/main" id="{42A565BD-1766-4317-876F-8C88B84DC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03768" y="640856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AB88B546-B69B-4542-AEA9-870C56B75C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641C125-D090-4512-84D4-62C8284A5A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309708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BAF1C18B-2ECB-4214-8EB8-96470842B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8068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5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 descr="Afbeelding met gras, boom, buiten, veld&#10;&#10;Automatisch gegenereerde beschrijving">
            <a:extLst>
              <a:ext uri="{FF2B5EF4-FFF2-40B4-BE49-F238E27FC236}">
                <a16:creationId xmlns:a16="http://schemas.microsoft.com/office/drawing/2014/main" id="{6E8FCFE1-C2EF-4EB1-94CA-17632AAB3F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24944" b="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Vergaderingen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0C9DC4C-9B1B-420C-938F-A5DFA4B5EC78}"/>
              </a:ext>
            </a:extLst>
          </p:cNvPr>
          <p:cNvSpPr txBox="1"/>
          <p:nvPr/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 err="1"/>
              <a:t>Zaterdag</a:t>
            </a: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Van 14h00-17h00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Met </a:t>
            </a:r>
            <a:r>
              <a:rPr lang="en-US" dirty="0" err="1"/>
              <a:t>vieruurtje</a:t>
            </a: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 err="1"/>
              <a:t>Spelletjes</a:t>
            </a:r>
            <a:r>
              <a:rPr lang="en-US" dirty="0"/>
              <a:t> </a:t>
            </a:r>
            <a:r>
              <a:rPr lang="en-US" dirty="0" err="1"/>
              <a:t>spelen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vrienden</a:t>
            </a:r>
            <a:r>
              <a:rPr lang="en-US" dirty="0"/>
              <a:t> </a:t>
            </a:r>
            <a:r>
              <a:rPr lang="en-US" dirty="0" err="1"/>
              <a:t>maken</a:t>
            </a: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 err="1"/>
              <a:t>Algemene</a:t>
            </a:r>
            <a:r>
              <a:rPr lang="en-US" dirty="0"/>
              <a:t> </a:t>
            </a:r>
            <a:r>
              <a:rPr lang="en-US" dirty="0" err="1"/>
              <a:t>openening</a:t>
            </a:r>
            <a:r>
              <a:rPr lang="en-US" dirty="0"/>
              <a:t> in het begin van de </a:t>
            </a:r>
            <a:r>
              <a:rPr lang="en-US" dirty="0" err="1"/>
              <a:t>maand</a:t>
            </a: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Opening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afsluiting</a:t>
            </a:r>
            <a:r>
              <a:rPr lang="en-US" dirty="0"/>
              <a:t> in perfect uniform 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Op het </a:t>
            </a:r>
            <a:r>
              <a:rPr lang="en-US" dirty="0" err="1"/>
              <a:t>einde</a:t>
            </a:r>
            <a:r>
              <a:rPr lang="en-US" dirty="0"/>
              <a:t> van de </a:t>
            </a:r>
            <a:r>
              <a:rPr lang="en-US" dirty="0" err="1"/>
              <a:t>maand</a:t>
            </a:r>
            <a:r>
              <a:rPr lang="en-US" dirty="0"/>
              <a:t> </a:t>
            </a:r>
            <a:r>
              <a:rPr lang="en-US" dirty="0" err="1"/>
              <a:t>themavergadering</a:t>
            </a:r>
            <a:r>
              <a:rPr lang="en-US" dirty="0"/>
              <a:t> </a:t>
            </a:r>
            <a:r>
              <a:rPr lang="en-US" b="1" dirty="0"/>
              <a:t>met </a:t>
            </a:r>
            <a:r>
              <a:rPr lang="en-US" b="1" dirty="0" err="1"/>
              <a:t>verkleden</a:t>
            </a:r>
            <a:endParaRPr lang="en-US" b="1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b="1" dirty="0"/>
              <a:t> </a:t>
            </a:r>
            <a:r>
              <a:rPr lang="en-US" dirty="0" err="1"/>
              <a:t>Warme</a:t>
            </a:r>
            <a:r>
              <a:rPr lang="en-US" dirty="0"/>
              <a:t> </a:t>
            </a:r>
            <a:r>
              <a:rPr lang="en-US" dirty="0" err="1"/>
              <a:t>kledij</a:t>
            </a:r>
            <a:r>
              <a:rPr lang="en-US" dirty="0"/>
              <a:t>, </a:t>
            </a:r>
            <a:r>
              <a:rPr lang="en-US" dirty="0" err="1"/>
              <a:t>geen</a:t>
            </a:r>
            <a:r>
              <a:rPr lang="en-US" dirty="0"/>
              <a:t>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kledij</a:t>
            </a:r>
            <a:r>
              <a:rPr lang="en-US" dirty="0"/>
              <a:t>, </a:t>
            </a:r>
            <a:r>
              <a:rPr lang="en-US" dirty="0" err="1"/>
              <a:t>stevige</a:t>
            </a:r>
            <a:r>
              <a:rPr lang="en-US" dirty="0"/>
              <a:t> </a:t>
            </a:r>
            <a:r>
              <a:rPr lang="en-US" dirty="0" err="1"/>
              <a:t>schoenen</a:t>
            </a:r>
            <a:r>
              <a:rPr lang="en-US" dirty="0"/>
              <a:t>, </a:t>
            </a:r>
            <a:r>
              <a:rPr lang="en-US" dirty="0" err="1"/>
              <a:t>kledij</a:t>
            </a:r>
            <a:endParaRPr lang="en-US" dirty="0"/>
          </a:p>
          <a:p>
            <a:pPr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/>
              <a:t>die </a:t>
            </a:r>
            <a:r>
              <a:rPr lang="en-US" dirty="0" err="1"/>
              <a:t>vuil</a:t>
            </a:r>
            <a:r>
              <a:rPr lang="en-US" dirty="0"/>
              <a:t> mag </a:t>
            </a:r>
            <a:r>
              <a:rPr lang="en-US" dirty="0" err="1"/>
              <a:t>worden</a:t>
            </a:r>
            <a:r>
              <a:rPr lang="en-US" dirty="0"/>
              <a:t>, </a:t>
            </a:r>
            <a:r>
              <a:rPr lang="en-US" dirty="0" err="1"/>
              <a:t>handschoenen</a:t>
            </a:r>
            <a:r>
              <a:rPr lang="en-US" dirty="0"/>
              <a:t>, </a:t>
            </a:r>
            <a:r>
              <a:rPr lang="en-US" dirty="0" err="1"/>
              <a:t>muts</a:t>
            </a:r>
            <a:r>
              <a:rPr lang="en-US" dirty="0"/>
              <a:t>, </a:t>
            </a:r>
            <a:r>
              <a:rPr lang="en-US" dirty="0" err="1"/>
              <a:t>sjaal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regenjas</a:t>
            </a:r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</p:spTree>
    <p:extLst>
      <p:ext uri="{BB962C8B-B14F-4D97-AF65-F5344CB8AC3E}">
        <p14:creationId xmlns:p14="http://schemas.microsoft.com/office/powerpoint/2010/main" val="1738285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6" name="Picture 2" descr="https://scontent.fbru2-1.fna.fbcdn.net/v/t1.15752-9/41543083_1830368053750098_4576480137142337536_n.jpg?_nc_cat=0&amp;oh=4b1a2db26919e72dda6ba31e61dec5c5&amp;oe=5C276E8A">
            <a:extLst>
              <a:ext uri="{FF2B5EF4-FFF2-40B4-BE49-F238E27FC236}">
                <a16:creationId xmlns:a16="http://schemas.microsoft.com/office/drawing/2014/main" id="{5CF67E19-1846-427D-A08D-98CDF58C06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3" r="7098" b="-2"/>
          <a:stretch/>
        </p:blipFill>
        <p:spPr bwMode="auto">
          <a:xfrm>
            <a:off x="190846" y="237744"/>
            <a:ext cx="4040033" cy="63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E7270DF-375F-4ECC-989A-D033E481A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9465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4965192" y="642593"/>
            <a:ext cx="6280826" cy="17465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Uniform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D933394-FC09-4E56-9262-A4D714877186}"/>
              </a:ext>
            </a:extLst>
          </p:cNvPr>
          <p:cNvSpPr txBox="1"/>
          <p:nvPr/>
        </p:nvSpPr>
        <p:spPr>
          <a:xfrm>
            <a:off x="4965192" y="2386584"/>
            <a:ext cx="6280826" cy="3648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Das (8,50 euro)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/>
              <a:t>T-Shirt(10 euro)        </a:t>
            </a:r>
            <a:r>
              <a:rPr lang="en-US" b="1" dirty="0" err="1"/>
              <a:t>Verplicht</a:t>
            </a:r>
            <a:endParaRPr lang="en-US" b="1" dirty="0"/>
          </a:p>
          <a:p>
            <a:pPr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 err="1"/>
              <a:t>Hemd</a:t>
            </a:r>
            <a:r>
              <a:rPr lang="en-US" dirty="0"/>
              <a:t> (</a:t>
            </a:r>
            <a:r>
              <a:rPr lang="en-US" dirty="0" err="1"/>
              <a:t>Optioneel</a:t>
            </a:r>
            <a:r>
              <a:rPr lang="en-US" dirty="0"/>
              <a:t>)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 err="1"/>
              <a:t>Kleding</a:t>
            </a:r>
            <a:r>
              <a:rPr lang="en-US" dirty="0"/>
              <a:t> die </a:t>
            </a:r>
            <a:r>
              <a:rPr lang="en-US" dirty="0" err="1"/>
              <a:t>vuil</a:t>
            </a:r>
            <a:r>
              <a:rPr lang="en-US" dirty="0"/>
              <a:t> mag </a:t>
            </a:r>
            <a:r>
              <a:rPr lang="en-US" dirty="0" err="1"/>
              <a:t>worden</a:t>
            </a: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 err="1"/>
              <a:t>Scoutsshop</a:t>
            </a:r>
            <a:r>
              <a:rPr lang="en-US" dirty="0"/>
              <a:t>: </a:t>
            </a:r>
            <a:r>
              <a:rPr lang="en-US" dirty="0" err="1"/>
              <a:t>Kentekens</a:t>
            </a:r>
            <a:r>
              <a:rPr lang="en-US" dirty="0"/>
              <a:t>+ Das+ </a:t>
            </a:r>
            <a:r>
              <a:rPr lang="en-US" dirty="0" err="1"/>
              <a:t>Hemd</a:t>
            </a:r>
            <a:r>
              <a:rPr lang="en-US" dirty="0"/>
              <a:t>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23F500A-1357-4049-B45D-B03134A730F0}"/>
              </a:ext>
            </a:extLst>
          </p:cNvPr>
          <p:cNvSpPr/>
          <p:nvPr/>
        </p:nvSpPr>
        <p:spPr>
          <a:xfrm>
            <a:off x="5772834" y="32443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nl-BE" dirty="0"/>
              <a:t>	</a:t>
            </a:r>
            <a:endParaRPr lang="nl-BE"/>
          </a:p>
        </p:txBody>
      </p:sp>
      <p:sp>
        <p:nvSpPr>
          <p:cNvPr id="5" name="Rechteraccolade 4">
            <a:extLst>
              <a:ext uri="{FF2B5EF4-FFF2-40B4-BE49-F238E27FC236}">
                <a16:creationId xmlns:a16="http://schemas.microsoft.com/office/drawing/2014/main" id="{AA246CF9-1D9A-405E-93C6-D0FF36AEFC42}"/>
              </a:ext>
            </a:extLst>
          </p:cNvPr>
          <p:cNvSpPr/>
          <p:nvPr/>
        </p:nvSpPr>
        <p:spPr>
          <a:xfrm>
            <a:off x="7049147" y="2474350"/>
            <a:ext cx="328474" cy="63919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227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6846137" y="727626"/>
            <a:ext cx="4602152" cy="17182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Inschrijven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047B46-4F2F-4746-8B82-B30EAAAE0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63443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4E8A8E-D194-4D55-92A3-6B0799722E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024" y="253548"/>
            <a:ext cx="5851795" cy="638481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pic>
        <p:nvPicPr>
          <p:cNvPr id="6" name="Afbeelding 5" descr="Afbeelding met persoon, schermafbeelding, poseren, voorzijde&#10;&#10;Automatisch gegenereerde beschrijving">
            <a:extLst>
              <a:ext uri="{FF2B5EF4-FFF2-40B4-BE49-F238E27FC236}">
                <a16:creationId xmlns:a16="http://schemas.microsoft.com/office/drawing/2014/main" id="{486A2A93-F8FE-4C08-AE0D-BC59BFD21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08" r="26271" b="1"/>
          <a:stretch/>
        </p:blipFill>
        <p:spPr>
          <a:xfrm>
            <a:off x="407433" y="419292"/>
            <a:ext cx="5522976" cy="6053328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29EEA01-1082-4B54-9DB7-13B1AC0DF261}"/>
              </a:ext>
            </a:extLst>
          </p:cNvPr>
          <p:cNvSpPr txBox="1"/>
          <p:nvPr/>
        </p:nvSpPr>
        <p:spPr>
          <a:xfrm>
            <a:off x="6846137" y="2538919"/>
            <a:ext cx="4602152" cy="359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dirty="0">
                <a:hlinkClick r:id="rId3"/>
              </a:rPr>
              <a:t>https://bergrakkers.be/</a:t>
            </a: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dirty="0"/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0A50BADF-43A7-41A0-8438-001B06A64D18}"/>
              </a:ext>
            </a:extLst>
          </p:cNvPr>
          <p:cNvSpPr/>
          <p:nvPr/>
        </p:nvSpPr>
        <p:spPr>
          <a:xfrm>
            <a:off x="3037642" y="4577826"/>
            <a:ext cx="1001697" cy="5801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noFill/>
            </a:endParaRPr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9A8591AE-269F-4DF2-B1B6-A56E5F29C35A}"/>
              </a:ext>
            </a:extLst>
          </p:cNvPr>
          <p:cNvSpPr/>
          <p:nvPr/>
        </p:nvSpPr>
        <p:spPr>
          <a:xfrm rot="3861462">
            <a:off x="1336927" y="2731998"/>
            <a:ext cx="2583401" cy="10961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4183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D2B74AD-E6E5-4E61-9268-250578139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3" y="3610640"/>
            <a:ext cx="11773646" cy="244303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643433" y="643464"/>
            <a:ext cx="2888344" cy="142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+mj-lt"/>
              </a:rPr>
              <a:t>Inschrijven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29EEA01-1082-4B54-9DB7-13B1AC0DF261}"/>
              </a:ext>
            </a:extLst>
          </p:cNvPr>
          <p:cNvSpPr txBox="1"/>
          <p:nvPr/>
        </p:nvSpPr>
        <p:spPr>
          <a:xfrm>
            <a:off x="643337" y="2184036"/>
            <a:ext cx="2888439" cy="3869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>
                <a:solidFill>
                  <a:srgbClr val="FFFFFF"/>
                </a:solidFill>
                <a:hlinkClick r:id="rId4"/>
              </a:rPr>
              <a:t>https://bergrakkers.be/</a:t>
            </a: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" name="Ovaal 4">
            <a:extLst>
              <a:ext uri="{FF2B5EF4-FFF2-40B4-BE49-F238E27FC236}">
                <a16:creationId xmlns:a16="http://schemas.microsoft.com/office/drawing/2014/main" id="{BB1E9F32-A658-4FF2-A314-709E7BF850B9}"/>
              </a:ext>
            </a:extLst>
          </p:cNvPr>
          <p:cNvSpPr/>
          <p:nvPr/>
        </p:nvSpPr>
        <p:spPr>
          <a:xfrm>
            <a:off x="3799023" y="4249235"/>
            <a:ext cx="5021676" cy="33277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29202721-3ECA-40C9-BC77-54FFB3B686A9}"/>
              </a:ext>
            </a:extLst>
          </p:cNvPr>
          <p:cNvSpPr/>
          <p:nvPr/>
        </p:nvSpPr>
        <p:spPr>
          <a:xfrm>
            <a:off x="4062724" y="5517612"/>
            <a:ext cx="1731146" cy="33277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65437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9387189" y="612843"/>
            <a:ext cx="2247091" cy="14997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>
                <a:solidFill>
                  <a:srgbClr val="FFFFFF"/>
                </a:solidFill>
                <a:latin typeface="+mj-lt"/>
              </a:rPr>
              <a:t>Inschrijven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4B10B502-0017-437B-87E1-0C1773810B4A}"/>
              </a:ext>
            </a:extLst>
          </p:cNvPr>
          <p:cNvPicPr/>
          <p:nvPr/>
        </p:nvPicPr>
        <p:blipFill rotWithShape="1">
          <a:blip r:embed="rId2"/>
          <a:srcRect l="20201" t="8656" r="21649" b="5501"/>
          <a:stretch/>
        </p:blipFill>
        <p:spPr>
          <a:xfrm>
            <a:off x="1457325" y="1000125"/>
            <a:ext cx="6257925" cy="51963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29EEA01-1082-4B54-9DB7-13B1AC0DF261}"/>
              </a:ext>
            </a:extLst>
          </p:cNvPr>
          <p:cNvSpPr txBox="1"/>
          <p:nvPr/>
        </p:nvSpPr>
        <p:spPr>
          <a:xfrm>
            <a:off x="9387190" y="2149813"/>
            <a:ext cx="2247090" cy="404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400">
                <a:solidFill>
                  <a:srgbClr val="FFFFFF"/>
                </a:solidFill>
                <a:hlinkClick r:id="rId3"/>
              </a:rPr>
              <a:t>https://bergrakkers.be/</a:t>
            </a: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82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999FE9C-D8F9-4F9B-B95B-608C3EF6B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2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643433" y="643464"/>
            <a:ext cx="2888344" cy="1428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>
                <a:solidFill>
                  <a:srgbClr val="FFFFFF"/>
                </a:solidFill>
                <a:latin typeface="+mj-lt"/>
              </a:rPr>
              <a:t>Rakkersblad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9B2F83B-55C1-46AE-AAEA-B68814872D69}"/>
              </a:ext>
            </a:extLst>
          </p:cNvPr>
          <p:cNvSpPr txBox="1"/>
          <p:nvPr/>
        </p:nvSpPr>
        <p:spPr>
          <a:xfrm>
            <a:off x="643337" y="2184036"/>
            <a:ext cx="2888439" cy="38696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>
                <a:solidFill>
                  <a:srgbClr val="FFFFFF"/>
                </a:solidFill>
              </a:rPr>
              <a:t>Elke maand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>
                <a:solidFill>
                  <a:srgbClr val="FFFFFF"/>
                </a:solidFill>
              </a:rPr>
              <a:t>Terugblik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>
                <a:solidFill>
                  <a:srgbClr val="FFFFFF"/>
                </a:solidFill>
              </a:rPr>
              <a:t>Wat gaan we doen? 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>
                <a:solidFill>
                  <a:srgbClr val="FFFFFF"/>
                </a:solidFill>
              </a:rPr>
              <a:t>Verkleedvergaderingen         Wees Creatief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>
                <a:solidFill>
                  <a:srgbClr val="FFFFFF"/>
                </a:solidFill>
              </a:rPr>
              <a:t>Geen vergaderingen </a:t>
            </a:r>
          </a:p>
          <a:p>
            <a:pPr marL="285750" indent="-182880" defTabSz="914400">
              <a:spcAft>
                <a:spcPts val="60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</a:pPr>
            <a:r>
              <a:rPr lang="en-US" sz="1600">
                <a:solidFill>
                  <a:srgbClr val="FFFFFF"/>
                </a:solidFill>
              </a:rPr>
              <a:t>Speciale vergaderingen </a:t>
            </a:r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48322CD5-8182-409F-A3EA-9E50752DC6A7}"/>
              </a:ext>
            </a:extLst>
          </p:cNvPr>
          <p:cNvSpPr/>
          <p:nvPr/>
        </p:nvSpPr>
        <p:spPr>
          <a:xfrm>
            <a:off x="568726" y="3503073"/>
            <a:ext cx="399495" cy="12428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9FAE198-A9AA-4EE8-98EF-643226CD0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149" y="643468"/>
            <a:ext cx="3854768" cy="541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24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8FA056D2-D480-4BF0-AEBA-194E7944C254}"/>
              </a:ext>
            </a:extLst>
          </p:cNvPr>
          <p:cNvSpPr txBox="1"/>
          <p:nvPr/>
        </p:nvSpPr>
        <p:spPr>
          <a:xfrm>
            <a:off x="523783" y="550416"/>
            <a:ext cx="10164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800" b="1" dirty="0"/>
              <a:t>Weekends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23B06BF-AED3-48B6-9D34-3D86F8325E10}"/>
              </a:ext>
            </a:extLst>
          </p:cNvPr>
          <p:cNvSpPr txBox="1"/>
          <p:nvPr/>
        </p:nvSpPr>
        <p:spPr>
          <a:xfrm>
            <a:off x="523783" y="1793289"/>
            <a:ext cx="109106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/>
              <a:t>Eerste Weekend: 5-6-7 november 2021=&gt; Laatste weekend van de herfstvakantie</a:t>
            </a:r>
          </a:p>
          <a:p>
            <a:pPr marL="2571750" lvl="5" indent="-285750">
              <a:buFont typeface="Wingdings" panose="05000000000000000000" pitchFamily="2" charset="2"/>
              <a:buChar char="v"/>
            </a:pPr>
            <a:r>
              <a:rPr lang="nl-BE"/>
              <a:t>Vrijdag </a:t>
            </a:r>
            <a:r>
              <a:rPr lang="nl-BE" dirty="0"/>
              <a:t>om 19h00 vertrekken op het rakkersveld</a:t>
            </a:r>
          </a:p>
          <a:p>
            <a:pPr marL="2571750" lvl="5" indent="-285750">
              <a:buFont typeface="Wingdings" panose="05000000000000000000" pitchFamily="2" charset="2"/>
              <a:buChar char="v"/>
            </a:pPr>
            <a:r>
              <a:rPr lang="nl-BE" dirty="0"/>
              <a:t>Zondag om 11h00 komen halen op weekendplaats</a:t>
            </a:r>
          </a:p>
          <a:p>
            <a:pPr marL="2571750" lvl="5" indent="-285750">
              <a:buFont typeface="Wingdings" panose="05000000000000000000" pitchFamily="2" charset="2"/>
              <a:buChar char="v"/>
            </a:pPr>
            <a:r>
              <a:rPr lang="nl-BE" dirty="0"/>
              <a:t>Locatie? Nog een verrassing ;) </a:t>
            </a:r>
          </a:p>
          <a:p>
            <a:pPr marL="2571750" lvl="5" indent="-285750">
              <a:buFont typeface="Wingdings" panose="05000000000000000000" pitchFamily="2" charset="2"/>
              <a:buChar char="v"/>
            </a:pPr>
            <a:endParaRPr lang="nl-BE" dirty="0"/>
          </a:p>
          <a:p>
            <a:pPr lvl="5"/>
            <a:endParaRPr lang="nl-BE" dirty="0"/>
          </a:p>
          <a:p>
            <a:pPr lvl="5"/>
            <a:r>
              <a:rPr lang="nl-BE" dirty="0"/>
              <a:t>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dirty="0"/>
              <a:t> Tweede Weekend: Nog vast te leggen datum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dirty="0"/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nl-BE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nl-BE" b="1" dirty="0"/>
              <a:t>BELANGRIJK!!!: Meegaan op weekend= Ingeschreven zijn ( =&gt; Anders niet verzekerd) </a:t>
            </a:r>
          </a:p>
        </p:txBody>
      </p:sp>
    </p:spTree>
    <p:extLst>
      <p:ext uri="{BB962C8B-B14F-4D97-AF65-F5344CB8AC3E}">
        <p14:creationId xmlns:p14="http://schemas.microsoft.com/office/powerpoint/2010/main" val="97849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Rood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263</TotalTime>
  <Words>354</Words>
  <Application>Microsoft Office PowerPoint</Application>
  <PresentationFormat>Breedbeeld</PresentationFormat>
  <Paragraphs>125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Century Gothic</vt:lpstr>
      <vt:lpstr>Courier New</vt:lpstr>
      <vt:lpstr>Garamond</vt:lpstr>
      <vt:lpstr>Wingdings</vt:lpstr>
      <vt:lpstr>Savon</vt:lpstr>
      <vt:lpstr>Kapoenen scouts Bergrakkers  Infomoment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Kapoenen scouts Bergrakkers  Infomoment</dc:title>
  <dc:creator>Pascaline Herbay</dc:creator>
  <cp:lastModifiedBy>Pascaline Herbay</cp:lastModifiedBy>
  <cp:revision>19</cp:revision>
  <dcterms:created xsi:type="dcterms:W3CDTF">2020-09-28T10:53:47Z</dcterms:created>
  <dcterms:modified xsi:type="dcterms:W3CDTF">2021-10-27T14:44:25Z</dcterms:modified>
</cp:coreProperties>
</file>